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548680"/>
            <a:ext cx="82809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  <a:t>Муниципальное бюджетное образовательное учреждение </a:t>
            </a:r>
            <a:r>
              <a:rPr lang="ru-RU" sz="1600" dirty="0" err="1">
                <a:latin typeface="Times New Roman" pitchFamily="18" charset="0"/>
                <a:ea typeface="Calibri"/>
                <a:cs typeface="Times New Roman" pitchFamily="18" charset="0"/>
              </a:rPr>
              <a:t>Верхнетоемского</a:t>
            </a:r>
            <a: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  <a:t> муниципального округа «</a:t>
            </a:r>
            <a:r>
              <a:rPr lang="ru-RU" sz="1600" dirty="0" err="1">
                <a:latin typeface="Times New Roman" pitchFamily="18" charset="0"/>
                <a:ea typeface="Calibri"/>
                <a:cs typeface="Times New Roman" pitchFamily="18" charset="0"/>
              </a:rPr>
              <a:t>Авнюгская</a:t>
            </a:r>
            <a:r>
              <a:rPr lang="ru-RU" sz="1600" dirty="0">
                <a:latin typeface="Times New Roman" pitchFamily="18" charset="0"/>
                <a:ea typeface="Calibri"/>
                <a:cs typeface="Times New Roman" pitchFamily="18" charset="0"/>
              </a:rPr>
              <a:t> средняя общеобразовательная школа»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11958" y="2060848"/>
            <a:ext cx="4032449" cy="2189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875"/>
              </a:spcAft>
            </a:pPr>
            <a:r>
              <a:rPr lang="ru-RU" sz="2400" b="1" kern="1800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Развитие функциональной грамотности на уроках русского языка и литературного чтения в начальной школе</a:t>
            </a:r>
            <a:endParaRPr lang="ru-RU" sz="2400" b="1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24129" y="491612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учитель начальных классов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Татарская Татьяна Васильевна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66363" y="6131292"/>
            <a:ext cx="2449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Авнюгский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2023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26" r="998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79096"/>
            <a:ext cx="3936207" cy="5568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48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1"/>
          <a:stretch/>
        </p:blipFill>
        <p:spPr>
          <a:xfrm>
            <a:off x="1187624" y="571500"/>
            <a:ext cx="679474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204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20688"/>
            <a:ext cx="4572000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 Высокий уровень интереса к урокам литературного чтения.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 Способность к фантазированию, воображению и моделированию.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Проявление догадливости, сообразительности; открытие новых для себя знаний, способов действий, поиск ответов на вопросы в книгах.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 Проявление радостных эмоций в процессе работы.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5. Способность переживать ситуацию успеха, наслаждаться процессом творчества.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6. Стремление к оригинальности.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7. Проявление самостоятельности в работе.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8. Умение преодолевать возникшие трудности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15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2218" y="3159844"/>
            <a:ext cx="3442474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6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56620"/>
            <a:ext cx="8064896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20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Работа с текстом до чтения </a:t>
            </a:r>
            <a:br>
              <a:rPr lang="ru-RU"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Цель – развитие такого важнейшего читательского умения, как антиципация, т. е. умение предполагать, предвосхищать содержание текста по заглавию, иллюстрации и группе ключевых слов. </a:t>
            </a:r>
            <a:b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1. Дети читают фамилию автора, заглавие произведения, рассматривают иллюстрацию, которая предшествует тексту, затем высказывают свои предположения о героях, теме, содержании. </a:t>
            </a:r>
            <a:b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2. Дети читают (про себя, затем вслух) ключевые слова, которые учитель заранее вычленяет из текста и записывает на доске. Уточняют свои предположения о теме произведения, героях, развитии действия. </a:t>
            </a:r>
            <a:b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Дети постепенно осваивают предлагаемую технологию работы с текстом, потому что понимают ее смысл. 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7778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407" y="404664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Работа с текстом во время чтения</a:t>
            </a: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Цель – достижение понимания текста на уровне содержания. </a:t>
            </a:r>
            <a:r>
              <a:rPr lang="ru-RU" sz="2000" dirty="0" smtClean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Необходимо </a:t>
            </a: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соблюдать такую последовательность действий: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1. Дети самостоятельно читают текст (главу, законченный фрагмент) про себя с установкой проверить свои предположения, которые были сделаны до начала чтения.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2. Чтение вслух по предложениям или небольшим абзацам (2-3 предложения) с комментариями. По ходу чтения (а не после!) учитель задает уточняющие вопросы на понимание, регулярно возвращает детей к их предположениям, как только текст дает возможность их подтвердить.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3. Такая же работа проводится со следующим законченным фрагментом текста и так до тех пор, пока текст не прочитан до конца.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4. Задается уточняющий вопрос на понимание содержания главы (фрагмента) в целом. Результатом понимания может быть </a:t>
            </a:r>
            <a:r>
              <a:rPr lang="ru-RU" sz="2000" dirty="0" err="1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озаглавливание</a:t>
            </a: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этой части текста. </a:t>
            </a:r>
            <a:b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5. Беседа по содержанию текста в целом, выборочное чтение. Ответ на вопрос: в чем совпали и в чем не совпали первоначальные предположения о теме и содержании текста, развитии событий, о героях? </a:t>
            </a:r>
            <a:endParaRPr lang="ru-RU" sz="20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3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7" y="260648"/>
            <a:ext cx="8496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Работа с текстом после чтения </a:t>
            </a:r>
            <a:br>
              <a:rPr lang="ru-RU" sz="2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 smtClean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Цель: понимание </a:t>
            </a: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основной мысли, подтекста – «чтение между строк</a:t>
            </a:r>
            <a:r>
              <a:rPr lang="ru-RU" sz="2000" dirty="0" smtClean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».</a:t>
            </a: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 </a:t>
            </a:r>
            <a:b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1. Учитель ставит проблемный вопрос к тексту в целом. Далее следуют ответы детей на этот вопрос и беседа.  </a:t>
            </a:r>
            <a:r>
              <a:rPr lang="ru-RU" sz="2000" dirty="0" smtClean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2</a:t>
            </a: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. Повторное обращение к заглавию произведения и иллюстрации. </a:t>
            </a:r>
            <a:b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Беседа о смысле заглавия, о его связи с темой, мыслью автора и т. д. Вопросы по иллюстрации: какой именно фрагмент текста проиллюстрировал </a:t>
            </a:r>
            <a:r>
              <a:rPr lang="ru-RU" sz="2000" dirty="0" smtClean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художник? Точен ли </a:t>
            </a: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художник в изображении фрагмента. </a:t>
            </a:r>
            <a:r>
              <a:rPr lang="ru-RU" sz="2000" dirty="0" smtClean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Дети </a:t>
            </a: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размышляют, к какой части текста нарисована иллюстрация, какое выражение на лицах героев и т. д. </a:t>
            </a:r>
            <a:b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3. Рассказ учителя о писателе. Беседа с детьми о его личности после чтения произведения, а не до, поскольку именно после чтения эта информация ляжет на подготовленную почву: ребенок сможет соотнести ее с тем представлением о личности автора, которое у него сложилось в процессе чтения. Кроме того, грамотно построенный рассказ о писателе углубит понимание прочитанного произведения.  </a:t>
            </a:r>
            <a:r>
              <a:rPr lang="ru-RU" sz="2000" dirty="0" smtClean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                                                                                                        4.Творческие </a:t>
            </a:r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  <a:cs typeface="Times New Roman"/>
              </a:rPr>
              <a:t>задания, опирающиеся на какую-либо сферу читательской деятельности учащихся (эмоции, воображение, осмысление содержания, художественной формы).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86230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07064" y="218250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Желаю успехов в работе и грамотных</a:t>
            </a:r>
          </a:p>
          <a:p>
            <a:pPr algn="ctr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учеников!</a:t>
            </a:r>
          </a:p>
        </p:txBody>
      </p:sp>
    </p:spTree>
    <p:extLst>
      <p:ext uri="{BB962C8B-B14F-4D97-AF65-F5344CB8AC3E}">
        <p14:creationId xmlns:p14="http://schemas.microsoft.com/office/powerpoint/2010/main" val="69856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Функционально грамотная личность – это человек, ориентирующийся в мире и действующий в соответствии с общественными ценностями, ожиданиями и интересами. Формирование функциональной грамотности развивает у младшего школьника инициативу, нестандартность мышления, самостоятельное добывание знаний с опорой на опыт.</a:t>
            </a:r>
            <a:endParaRPr lang="ru-RU" sz="20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9" t="34445" r="8670" b="3719"/>
          <a:stretch/>
        </p:blipFill>
        <p:spPr>
          <a:xfrm>
            <a:off x="892464" y="2645854"/>
            <a:ext cx="7287064" cy="39237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1850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" t="25228" b="4619"/>
          <a:stretch/>
        </p:blipFill>
        <p:spPr>
          <a:xfrm>
            <a:off x="471608" y="2924944"/>
            <a:ext cx="8213645" cy="36153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689999" y="620688"/>
            <a:ext cx="77768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Как же включить в осмысленную, продуктивную, мотивированную деятельность всех учащихся класса? </a:t>
            </a:r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ea typeface="Calibri"/>
                <a:cs typeface="Times New Roman" pitchFamily="18" charset="0"/>
              </a:rPr>
              <a:t>Как </a:t>
            </a:r>
            <a:r>
              <a:rPr lang="ru-RU" sz="2000" dirty="0">
                <a:latin typeface="Times New Roman" pitchFamily="18" charset="0"/>
                <a:ea typeface="Calibri"/>
                <a:cs typeface="Times New Roman" pitchFamily="18" charset="0"/>
              </a:rPr>
              <a:t>сформировать «функционально грамотную личность»?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01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17150" y="620688"/>
            <a:ext cx="54006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latin typeface="Times New Roman"/>
                <a:ea typeface="Calibri"/>
                <a:cs typeface="Times New Roman"/>
              </a:rPr>
              <a:t>П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риемы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и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методы </a:t>
            </a:r>
            <a:r>
              <a:rPr lang="ru-RU" sz="2000" dirty="0">
                <a:latin typeface="Times New Roman"/>
                <a:ea typeface="Calibri"/>
                <a:cs typeface="Times New Roman"/>
              </a:rPr>
              <a:t>формирования функциональной грамотности школьников на уроках русского языка и литературного </a:t>
            </a:r>
            <a:r>
              <a:rPr lang="ru-RU" sz="2000" dirty="0" smtClean="0">
                <a:latin typeface="Times New Roman"/>
                <a:ea typeface="Calibri"/>
                <a:cs typeface="Times New Roman"/>
              </a:rPr>
              <a:t>чтения</a:t>
            </a:r>
            <a:endParaRPr lang="ru-RU" sz="20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733">
                        <a14:backgroundMark x1="82800" y1="18667" x2="82800" y2="18667"/>
                        <a14:backgroundMark x1="9200" y1="36933" x2="9200" y2="369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" y="0"/>
            <a:ext cx="5517232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501226" y="3212976"/>
            <a:ext cx="40324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10101"/>
                </a:solidFill>
                <a:latin typeface="Times New Roman"/>
                <a:ea typeface="Times New Roman"/>
              </a:rPr>
              <a:t>способствуют формированию функциональной грамотности младших школьников, позволяют учителю повысить мотивацию учащихся, создать обстановку творческого поиска, активизации мыслительной </a:t>
            </a:r>
            <a:r>
              <a:rPr lang="ru-RU" sz="2000" dirty="0" smtClean="0">
                <a:solidFill>
                  <a:srgbClr val="010101"/>
                </a:solidFill>
                <a:latin typeface="Times New Roman"/>
                <a:ea typeface="Times New Roman"/>
              </a:rPr>
              <a:t>деятельности</a:t>
            </a:r>
            <a:endParaRPr lang="ru-RU" sz="20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5317715" y="2060848"/>
            <a:ext cx="242316" cy="76238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21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1021344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Приёмы по формированию функциональной</a:t>
            </a: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грамотности младших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школьников можно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условно разделить на 3 группы:</a:t>
            </a: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-приёмы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повышающие познавательный</a:t>
            </a:r>
          </a:p>
          <a:p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интерес;</a:t>
            </a:r>
          </a:p>
          <a:p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-приёмы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которые учат работать с</a:t>
            </a:r>
          </a:p>
          <a:p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информацией;</a:t>
            </a:r>
          </a:p>
          <a:p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-приёмы </a:t>
            </a:r>
            <a:r>
              <a:rPr lang="ru-RU" sz="2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формирования грамотного письма.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81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3217369"/>
            <a:ext cx="2648171" cy="353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879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97346"/>
            <a:ext cx="655272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Приёмы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повышающие познавательный интерес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изучаемой теме и активизирующие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мыслительную деятельность ребенка.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Приёмы «Удивляй!» и «Яркое пятно».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Приём "Отсроченная отгадка".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Приём «Проблемная ситуация».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4) Приём «Лови ошибку»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 Приём «Метод кейсов»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0478" y="2348880"/>
            <a:ext cx="2077122" cy="15578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32656"/>
            <a:ext cx="1917070" cy="14378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0" t="23319" r="16859" b="11893"/>
          <a:stretch/>
        </p:blipFill>
        <p:spPr>
          <a:xfrm>
            <a:off x="5724128" y="4473937"/>
            <a:ext cx="2765228" cy="19246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509120"/>
            <a:ext cx="2504575" cy="192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02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1021" y="739488"/>
            <a:ext cx="58326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Приёмы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которые научат ребёнка работать с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информацией: анализировать, кодировать,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декодировать и т.п.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1) Алгоритм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(схема последовательности действий).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«Опорный конспект».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Приём «Толстые и тонкие вопросы» или приём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«Дотошный ученик».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Приёмы «Своя опора», «Ключевые слова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5) Приём « Схема»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6) Приём «Шаг за шагом»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5" b="8408"/>
          <a:stretch/>
        </p:blipFill>
        <p:spPr>
          <a:xfrm>
            <a:off x="6021325" y="260648"/>
            <a:ext cx="2776406" cy="21332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669" y="2564904"/>
            <a:ext cx="2807926" cy="19222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1" t="5414" r="3673" b="12338"/>
          <a:stretch/>
        </p:blipFill>
        <p:spPr>
          <a:xfrm>
            <a:off x="6021324" y="4689675"/>
            <a:ext cx="2800555" cy="2133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43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02966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Приёмы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формирования грамотного письма.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Проговаривание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Приём 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Ошибкоопасное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место».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Рефлексивный приём «Цветные поля».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867" l="800" r="634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332" y="0"/>
            <a:ext cx="5733256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85" b="100000" l="1077" r="9969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165288"/>
            <a:ext cx="3456384" cy="3461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80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7667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Использование данных приемов в работе, формирует у учащихся:</a:t>
            </a:r>
            <a:endParaRPr lang="ru-RU" sz="2000" dirty="0">
              <a:solidFill>
                <a:srgbClr val="C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-умение анализировать информацию;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-осуществлять отбор информации;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-преобразовывать информацию;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-формулировать проблему;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-самостоятельно находить способы выполнения поставленных задач;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-осуществлять самоконтроль и взаимоконтроль деятельности;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-объективно оценивать результат выполнения поставленных заданий;</a:t>
            </a:r>
            <a:endParaRPr lang="ru-RU" sz="20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000" dirty="0">
                <a:solidFill>
                  <a:srgbClr val="010101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-осуществлять рефлексию деятельности.</a:t>
            </a:r>
            <a:endParaRPr lang="ru-RU" sz="20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7" b="89855" l="455" r="990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3029" r="-14471" b="8830"/>
          <a:stretch/>
        </p:blipFill>
        <p:spPr>
          <a:xfrm>
            <a:off x="5065160" y="836712"/>
            <a:ext cx="45720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321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354</TotalTime>
  <Words>328</Words>
  <Application>Microsoft Office PowerPoint</Application>
  <PresentationFormat>Экран (4:3)</PresentationFormat>
  <Paragraphs>74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Аптека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BEST</cp:lastModifiedBy>
  <cp:revision>23</cp:revision>
  <dcterms:created xsi:type="dcterms:W3CDTF">2023-01-06T06:55:48Z</dcterms:created>
  <dcterms:modified xsi:type="dcterms:W3CDTF">2023-03-28T18:17:30Z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